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3">
            <a:extLst>
              <a:ext uri="{FF2B5EF4-FFF2-40B4-BE49-F238E27FC236}">
                <a16:creationId xmlns:a16="http://schemas.microsoft.com/office/drawing/2014/main" id="{7472B899-9BAA-4120-ABDF-C37ED56B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1"/>
            <a:ext cx="3659246" cy="2566652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TOP LinkedIN Skills for 2016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651268"/>
            <a:ext cx="3659246" cy="2510689"/>
          </a:xfrm>
        </p:spPr>
        <p:txBody>
          <a:bodyPr>
            <a:normAutofit/>
          </a:bodyPr>
          <a:lstStyle/>
          <a:p>
            <a:r>
              <a:rPr lang="en-CA" sz="1800"/>
              <a:t>Country Ranking By Skill</a:t>
            </a:r>
            <a:endParaRPr lang="en-US" sz="1800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3" r="-1" b="10234"/>
          <a:stretch/>
        </p:blipFill>
        <p:spPr>
          <a:xfrm>
            <a:off x="4635092" y="10"/>
            <a:ext cx="7556906" cy="3383270"/>
          </a:xfrm>
          <a:prstGeom prst="rect">
            <a:avLst/>
          </a:prstGeom>
        </p:spPr>
      </p:pic>
      <p:cxnSp>
        <p:nvCxnSpPr>
          <p:cNvPr id="49" name="Straight Connector 4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27C49DB-EDF2-485D-941A-504BD33A7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9" r="-1" b="22125"/>
          <a:stretch/>
        </p:blipFill>
        <p:spPr>
          <a:xfrm>
            <a:off x="4635097" y="3474720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3FCB6-4A42-46FC-978F-14D2C334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>
            <a:normAutofit/>
          </a:bodyPr>
          <a:lstStyle/>
          <a:p>
            <a:r>
              <a:rPr lang="en-CA" sz="1600" b="1" dirty="0">
                <a:solidFill>
                  <a:schemeClr val="tx1"/>
                </a:solidFill>
              </a:rPr>
              <a:t>1.CLOUD COMPUTING &amp; DATA PROFESSIONALS are </a:t>
            </a:r>
            <a:r>
              <a:rPr lang="en-CA" sz="1600" b="1" dirty="0" err="1">
                <a:solidFill>
                  <a:schemeClr val="tx1"/>
                </a:solidFill>
              </a:rPr>
              <a:t>WorkForce</a:t>
            </a:r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 err="1">
                <a:solidFill>
                  <a:schemeClr val="tx1"/>
                </a:solidFill>
              </a:rPr>
              <a:t>Rockstars</a:t>
            </a:r>
            <a:r>
              <a:rPr lang="en-CA" sz="1600" b="1" dirty="0">
                <a:solidFill>
                  <a:schemeClr val="tx1"/>
                </a:solidFill>
              </a:rPr>
              <a:t> -&gt; These jobs are very in demand.</a:t>
            </a:r>
            <a:br>
              <a:rPr lang="en-CA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DD8F4E16-C71E-4BFE-A138-C94F33E60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2994815" cy="3483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400" b="1" dirty="0">
                <a:solidFill>
                  <a:schemeClr val="tx1"/>
                </a:solidFill>
              </a:rPr>
              <a:t>** The visualization below shows that nations like Germany, France , US, Singapore &amp; Ireland are the major players at both. </a:t>
            </a:r>
          </a:p>
          <a:p>
            <a:pPr>
              <a:lnSpc>
                <a:spcPct val="100000"/>
              </a:lnSpc>
            </a:pPr>
            <a:br>
              <a:rPr lang="en-CA" sz="1400" b="1" dirty="0">
                <a:solidFill>
                  <a:schemeClr val="tx1"/>
                </a:solidFill>
              </a:rPr>
            </a:br>
            <a:r>
              <a:rPr lang="en-CA" sz="1400" b="1" dirty="0">
                <a:solidFill>
                  <a:schemeClr val="tx1"/>
                </a:solidFill>
              </a:rPr>
              <a:t>Cloud services are very much prevalent in all aspects of today’s businesses. It’s no wonder that they are on top. A very strong second is ‘data mining &amp; statistical skills’. As they say, “data is the new oil”. One of the many reasons why we have this tableau file and this course exists: data mining skills are in demand.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6F0415A-9493-4ACC-BEE2-4F78F278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47" y="643466"/>
            <a:ext cx="3415389" cy="2621621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5474431-8E92-4AA8-97C1-21BA987D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06" y="3592910"/>
            <a:ext cx="3495497" cy="2621623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95E80B6-AB2C-4097-B279-0764675D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354" y="643467"/>
            <a:ext cx="2994814" cy="55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23A8B-43BB-435D-8FD8-B2B856C4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 fontScale="90000"/>
          </a:bodyPr>
          <a:lstStyle/>
          <a:p>
            <a:r>
              <a:rPr lang="en-CA" sz="1800" b="1" dirty="0">
                <a:solidFill>
                  <a:schemeClr val="tx1"/>
                </a:solidFill>
              </a:rPr>
              <a:t>2</a:t>
            </a:r>
            <a:r>
              <a:rPr lang="en-CA" sz="1800" b="1" baseline="30000" dirty="0">
                <a:solidFill>
                  <a:schemeClr val="tx1"/>
                </a:solidFill>
              </a:rPr>
              <a:t>nd</a:t>
            </a:r>
            <a:r>
              <a:rPr lang="en-CA" sz="1800" b="1" dirty="0">
                <a:solidFill>
                  <a:schemeClr val="tx1"/>
                </a:solidFill>
              </a:rPr>
              <a:t> Insight: Cyber Security is growing BUT not as strong as a decade before. </a:t>
            </a:r>
            <a:br>
              <a:rPr lang="en-CA" sz="1600" b="1" dirty="0">
                <a:solidFill>
                  <a:schemeClr val="tx1"/>
                </a:solidFill>
              </a:rPr>
            </a:br>
            <a:br>
              <a:rPr lang="en-CA" sz="1600" b="1" dirty="0">
                <a:solidFill>
                  <a:schemeClr val="tx1"/>
                </a:solidFill>
              </a:rPr>
            </a:br>
            <a:br>
              <a:rPr lang="en-CA" sz="1600" b="1" dirty="0">
                <a:solidFill>
                  <a:schemeClr val="tx1"/>
                </a:solidFill>
              </a:rPr>
            </a:br>
            <a:r>
              <a:rPr lang="en-CA" sz="1300" b="1" dirty="0">
                <a:solidFill>
                  <a:schemeClr val="tx1"/>
                </a:solidFill>
              </a:rPr>
              <a:t>** I derived this data by simply choosing the ‘Network &amp; Information Security’ tabs and based the comparisons with other industries; per country</a:t>
            </a:r>
            <a:br>
              <a:rPr lang="en-CA" sz="1300" b="1" dirty="0">
                <a:solidFill>
                  <a:schemeClr val="tx1"/>
                </a:solidFill>
              </a:rPr>
            </a:br>
            <a:br>
              <a:rPr lang="en-CA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5483626F-A389-4303-B757-97D297D91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577"/>
          <a:stretch/>
        </p:blipFill>
        <p:spPr>
          <a:xfrm>
            <a:off x="20" y="9"/>
            <a:ext cx="4895830" cy="4343389"/>
          </a:xfrm>
          <a:prstGeom prst="rect">
            <a:avLst/>
          </a:prstGeom>
        </p:spPr>
      </p:pic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54FC310-E2ED-4E11-9F4D-50639ABFE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6" r="30762" b="-1"/>
          <a:stretch/>
        </p:blipFill>
        <p:spPr>
          <a:xfrm>
            <a:off x="20" y="4629150"/>
            <a:ext cx="4580077" cy="222885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B87081-3920-4A47-8F29-FBFECB60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CA" sz="1800" b="1" dirty="0">
                <a:solidFill>
                  <a:schemeClr val="tx1"/>
                </a:solidFill>
              </a:rPr>
              <a:t>It is VERY INTERESTING to note than network &amp; information security only placed 6</a:t>
            </a:r>
            <a:r>
              <a:rPr lang="en-CA" sz="1800" b="1" baseline="30000" dirty="0">
                <a:solidFill>
                  <a:schemeClr val="tx1"/>
                </a:solidFill>
              </a:rPr>
              <a:t>th</a:t>
            </a:r>
            <a:r>
              <a:rPr lang="en-CA" sz="1800" b="1" dirty="0">
                <a:solidFill>
                  <a:schemeClr val="tx1"/>
                </a:solidFill>
              </a:rPr>
              <a:t> over all. It is also quite noticing that countries like Germany, France &amp; UAE did not show interest nor traction in the security industry.</a:t>
            </a:r>
            <a:br>
              <a:rPr lang="en-CA" sz="1800" b="1" dirty="0">
                <a:solidFill>
                  <a:schemeClr val="tx1"/>
                </a:solidFill>
              </a:rPr>
            </a:br>
            <a:br>
              <a:rPr lang="en-CA" sz="1800" b="1" dirty="0">
                <a:solidFill>
                  <a:schemeClr val="tx1"/>
                </a:solidFill>
              </a:rPr>
            </a:br>
            <a:r>
              <a:rPr lang="en-CA" sz="1800" b="1" dirty="0">
                <a:solidFill>
                  <a:schemeClr val="tx1"/>
                </a:solidFill>
              </a:rPr>
              <a:t>A good hypothesis from my perspective is that the top 2 fields; cloud computing &amp; data mining gained a LOT of traction and ‘promotion’ in the past decade or so. Hence there was a very strong competition among talents, recruiters organizations &amp; even governmental agencies.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2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17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D080E2-6905-4222-A631-CFA219FD4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" r="-1" b="-1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79DD7A3-A3DF-46AE-B5B7-B6D6CDC4B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5" b="14607"/>
          <a:stretch/>
        </p:blipFill>
        <p:spPr>
          <a:xfrm>
            <a:off x="8160307" y="-975"/>
            <a:ext cx="4034999" cy="2411818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8B65A03-C1A2-42EE-86D9-C0D955BC6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3300"/>
          <a:stretch/>
        </p:blipFill>
        <p:spPr>
          <a:xfrm>
            <a:off x="8160307" y="2503258"/>
            <a:ext cx="4031693" cy="2411818"/>
          </a:xfrm>
          <a:prstGeom prst="rect">
            <a:avLst/>
          </a:prstGeom>
        </p:spPr>
      </p:pic>
      <p:sp>
        <p:nvSpPr>
          <p:cNvPr id="49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E5180-4013-47D4-B58B-F9BCD6AC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2600" b="1" dirty="0">
                <a:solidFill>
                  <a:srgbClr val="FFFFFF"/>
                </a:solidFill>
              </a:rPr>
              <a:t>The 3rd Insight: Over-All Skills Interdependency</a:t>
            </a:r>
            <a:br>
              <a:rPr lang="en-US" sz="2600" b="1" dirty="0">
                <a:solidFill>
                  <a:srgbClr val="FFFFFF"/>
                </a:solidFill>
              </a:rPr>
            </a:br>
            <a:r>
              <a:rPr lang="en-US" sz="1400" b="1" dirty="0">
                <a:solidFill>
                  <a:srgbClr val="FFFFFF"/>
                </a:solidFill>
              </a:rPr>
              <a:t>** Explanations on the following slide</a:t>
            </a:r>
            <a:r>
              <a:rPr lang="en-US" sz="2600" b="1" dirty="0">
                <a:solidFill>
                  <a:srgbClr val="FFFFFF"/>
                </a:solidFill>
              </a:rPr>
              <a:t>  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b="1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8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E2FCA81B-6BEF-4EDC-B6DF-BE45BFD8F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070" b="10930"/>
          <a:stretch/>
        </p:blipFill>
        <p:spPr>
          <a:xfrm>
            <a:off x="20" y="10"/>
            <a:ext cx="12191980" cy="6400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D1D67-9D25-4567-ABD8-EEDF2EB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457200"/>
            <a:ext cx="5063458" cy="2248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/>
              <a:t>Skills </a:t>
            </a:r>
            <a:r>
              <a:rPr lang="en-US" sz="1600" b="1" dirty="0" err="1"/>
              <a:t>Interdepence</a:t>
            </a:r>
            <a:r>
              <a:rPr lang="en-US" sz="1600" b="1" dirty="0"/>
              <a:t>: Explained</a:t>
            </a:r>
            <a:br>
              <a:rPr lang="en-US" sz="1600" b="1" dirty="0"/>
            </a:br>
            <a:r>
              <a:rPr lang="en-US" sz="1600" b="1" dirty="0"/>
              <a:t>The skills presented in the 3 graphs above shows the heavy dependence on both cloud and ‘data-related sciences &amp; methodologies’</a:t>
            </a:r>
            <a:br>
              <a:rPr lang="en-US" sz="1200" b="1" dirty="0"/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1200" b="1" dirty="0"/>
            </a:br>
            <a:endParaRPr lang="en-US" sz="1200" b="1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rgbClr val="35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C854BD-8FD3-4C00-9AD9-2755F9598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3"/>
          <a:stretch/>
        </p:blipFill>
        <p:spPr>
          <a:xfrm>
            <a:off x="870090" y="10"/>
            <a:ext cx="4572000" cy="385875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D5083C5-3111-4247-A3F5-5DB6ED6CF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5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35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5A8287-B471-4F27-B9A8-63DE26DDC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57" r="2" b="9024"/>
          <a:stretch/>
        </p:blipFill>
        <p:spPr>
          <a:xfrm>
            <a:off x="870090" y="4407408"/>
            <a:ext cx="4572000" cy="2450592"/>
          </a:xfrm>
          <a:prstGeom prst="rect">
            <a:avLst/>
          </a:prstGeom>
        </p:spPr>
      </p:pic>
      <p:sp>
        <p:nvSpPr>
          <p:cNvPr id="128" name="Content Placeholder 127">
            <a:extLst>
              <a:ext uri="{FF2B5EF4-FFF2-40B4-BE49-F238E27FC236}">
                <a16:creationId xmlns:a16="http://schemas.microsoft.com/office/drawing/2014/main" id="{45BF62E2-8506-4384-BCE8-C32E346C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r>
              <a:rPr lang="en-US" sz="2000" b="1" dirty="0"/>
              <a:t>This all makes sense since almost all applications have moved to the cloud. Also, popular and trending skills/industries like UI/UX design, SEO/SEM all rely heavily on data. Such skill sets requires some form of knowledge on data. </a:t>
            </a:r>
            <a:br>
              <a:rPr lang="en-US" sz="20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4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5">
            <a:extLst>
              <a:ext uri="{FF2B5EF4-FFF2-40B4-BE49-F238E27FC236}">
                <a16:creationId xmlns:a16="http://schemas.microsoft.com/office/drawing/2014/main" id="{D1B4E201-164F-4793-895E-C149B2F2F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60711" y="3506289"/>
            <a:ext cx="7210670" cy="2967839"/>
          </a:xfrm>
          <a:prstGeom prst="rect">
            <a:avLst/>
          </a:prstGeom>
          <a:solidFill>
            <a:srgbClr val="5A6E73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E818C-9868-44F4-BF6D-9937E4D7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5"/>
            <a:ext cx="6465287" cy="148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Skills Evolution &amp; a T-Shaped Careers-Person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Based on the fundamental insights from the graphs, it is vital to appreciate that there will always be INTERDEPENCE. It’s just how technology &amp; organizations do operate. This would further strengthen ‘cross training’ &amp; lifelong learning among employees.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0D8C84-B621-4FD8-AAE7-8014F086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6" r="32213" b="2"/>
          <a:stretch/>
        </p:blipFill>
        <p:spPr>
          <a:xfrm>
            <a:off x="317635" y="299363"/>
            <a:ext cx="4160452" cy="6236904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E5EE341-15CA-48A3-AC77-EBCA4D29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38" r="2" b="36417"/>
          <a:stretch/>
        </p:blipFill>
        <p:spPr>
          <a:xfrm>
            <a:off x="4572000" y="299362"/>
            <a:ext cx="7299381" cy="3350965"/>
          </a:xfrm>
          <a:prstGeom prst="rect">
            <a:avLst/>
          </a:prstGeom>
        </p:spPr>
      </p:pic>
      <p:cxnSp>
        <p:nvCxnSpPr>
          <p:cNvPr id="48" name="Straight Connector 19">
            <a:extLst>
              <a:ext uri="{FF2B5EF4-FFF2-40B4-BE49-F238E27FC236}">
                <a16:creationId xmlns:a16="http://schemas.microsoft.com/office/drawing/2014/main" id="{FACE2D80-77E9-4433-B62B-693C5B7B2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5393160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91092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infopath/2007/PartnerControls"/>
    <ds:schemaRef ds:uri="http://purl.org/dc/terms/"/>
    <ds:schemaRef ds:uri="16c05727-aa75-4e4a-9b5f-8a80a1165891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Bookman Old Style</vt:lpstr>
      <vt:lpstr>Calibri</vt:lpstr>
      <vt:lpstr>Franklin Gothic Book</vt:lpstr>
      <vt:lpstr>1_RetrospectVTI</vt:lpstr>
      <vt:lpstr>TOP LinkedIN Skills for 2016</vt:lpstr>
      <vt:lpstr>1.CLOUD COMPUTING &amp; DATA PROFESSIONALS are WorkForce Rockstars -&gt; These jobs are very in demand. </vt:lpstr>
      <vt:lpstr>2nd Insight: Cyber Security is growing BUT not as strong as a decade before.    ** I derived this data by simply choosing the ‘Network &amp; Information Security’ tabs and based the comparisons with other industries; per country  </vt:lpstr>
      <vt:lpstr>The 3rd Insight: Over-All Skills Interdependency ** Explanations on the following slide   </vt:lpstr>
      <vt:lpstr>Skills Interdepence: Explained The skills presented in the 3 graphs above shows the heavy dependence on both cloud and ‘data-related sciences &amp; methodologies’      </vt:lpstr>
      <vt:lpstr>Skills Evolution &amp; a T-Shaped Careers-Person Based on the fundamental insights from the graphs, it is vital to appreciate that there will always be INTERDEPENCE. It’s just how technology &amp; organizations do operate. This would further strengthen ‘cross training’ &amp; lifelong learning among employees.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LinkedIN Skills for 2016</dc:title>
  <dc:creator>Frederick Zoreta</dc:creator>
  <cp:lastModifiedBy>Frederick Zoreta</cp:lastModifiedBy>
  <cp:revision>1</cp:revision>
  <dcterms:created xsi:type="dcterms:W3CDTF">2020-11-23T05:19:01Z</dcterms:created>
  <dcterms:modified xsi:type="dcterms:W3CDTF">2020-11-23T05:19:27Z</dcterms:modified>
</cp:coreProperties>
</file>